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70" r:id="rId4"/>
    <p:sldId id="282" r:id="rId5"/>
    <p:sldId id="269" r:id="rId6"/>
    <p:sldId id="281" r:id="rId7"/>
    <p:sldId id="279" r:id="rId8"/>
    <p:sldId id="273" r:id="rId9"/>
    <p:sldId id="272" r:id="rId10"/>
    <p:sldId id="277" r:id="rId11"/>
    <p:sldId id="278" r:id="rId12"/>
    <p:sldId id="258" r:id="rId13"/>
    <p:sldId id="259" r:id="rId14"/>
    <p:sldId id="260" r:id="rId15"/>
    <p:sldId id="280" r:id="rId16"/>
    <p:sldId id="276" r:id="rId17"/>
    <p:sldId id="268" r:id="rId18"/>
    <p:sldId id="263" r:id="rId19"/>
    <p:sldId id="267" r:id="rId20"/>
    <p:sldId id="264" r:id="rId21"/>
    <p:sldId id="286" r:id="rId22"/>
    <p:sldId id="284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47"/>
    <p:restoredTop sz="87273"/>
  </p:normalViewPr>
  <p:slideViewPr>
    <p:cSldViewPr snapToGrid="0">
      <p:cViewPr varScale="1">
        <p:scale>
          <a:sx n="99" d="100"/>
          <a:sy n="99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6D81-B15A-148C-E52B-D55E6917E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BAD64-B23E-D54D-621F-5B7D1D067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0E5E4-F9D2-B9C0-CE22-1DBCA1A5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03F17-220A-482E-408B-6E530F85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19D87-052B-02C2-247B-281312BD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1156-455B-D6FB-36C2-77F7CBF3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FD439-C052-EA9F-1059-6BF5CC436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E8A9E-8E31-1C9B-6947-06C30160E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83CB7-6301-6C5D-5E9D-FAE803A8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7CC7C-6307-8B52-8600-AC09B4E4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5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EDF5F-7ABB-7533-9E93-C57778BC0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A31B6-7DDA-01A5-79C5-FF28F4DF3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6342-EEBA-1CC5-68DD-11A9B5C8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1526C-0077-08EC-EBA2-16F751C4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E819-0BBD-7C2C-F8BB-954DE314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7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9F85-5B15-1297-4B19-D3C2D2DB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D56B-4E07-9B19-5D2E-86A0BF06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02DF4-E660-9B32-C8E9-380FD367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D2175-68F2-0189-CF2B-952F6726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706D2-2BF6-463A-9D1F-F9497280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2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2485-60BE-D264-483B-F8CF6F3E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0E10D-5C17-E877-4587-1BE85CA63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1B32-3CC0-DE16-B72D-860207FC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3C44B-8023-9CCC-80AB-B234307A1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EF61D-841C-B4E8-B799-96565428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8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9FE9-93D8-9685-7A7A-645A9A00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2E803-51FB-6C52-A2A0-B4545F6FA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2A42D-5B0E-2986-88E6-B5DFCC4B6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EBF3E-FEF5-07E2-042E-1819CB0A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E3440-B343-BD6B-B46D-57D9B74F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76173-B356-F6F3-2B3C-A7FFDF13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7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486-8BA1-30C3-7AC4-C862E980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1B1FA-81B4-8347-61F1-E7CDF3315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0A17-A667-510D-B716-01EFABF55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051E2-14F9-3F56-D3FC-78A63CE03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B581-2B8B-E6F3-84F7-DB8DB3F99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9D64F1-7B2E-DB7E-8227-F7E469CB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5B7A53-A47A-A743-9A82-D7FFBD27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7A657-69D1-FCA3-D6A2-6D34C800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5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7238-4D15-0A42-4587-1C41E932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08C3B-0E38-F774-8E3D-A24E7CE0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B47A8-0FA0-0CCF-05C9-0159C9FC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6BD37-A8DB-BF6F-C4AF-AB771EBB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4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0482F-1E5D-22B5-88F8-C1C182F5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77360-51CA-F494-1496-DABB5CA5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C7EE4-0409-67A8-CAE4-117FF91C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82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9DA0-AC89-5B41-9825-A50759F3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C8984-A07F-51F7-E47E-5785EB80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F5576-94E4-54CE-C041-A0CC669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3F10F-0942-D452-29AB-DC731570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C6DE1-7D1F-A75B-F058-8FC700452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3675A-1669-8E96-EE0E-5D71575A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9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0ECE-82C9-CA66-C1EA-0DEE3033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7D5B7-8203-0807-B5C8-B975938E1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80741-B3B3-52DB-F6FB-A85AD4BD5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EDB18-41D1-A243-CBCD-3C4C4169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6A854-3BB1-8E45-0A5E-5B4E561B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9C74A-2F11-FE3D-06DF-661C8881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1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00B5DD-C6F8-ADEE-5EEF-7246E2C8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0342F-A571-6283-D475-BFFF17721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7A7D4-223A-E6B1-3C2C-4875EC583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DEC37-83E2-C748-ADD7-96AC4516D93C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9F5E6-A927-CCFF-1DE3-87CD9387D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F271D-56B8-0609-5277-4D33A9BC0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31229-953A-E34D-B8CA-75B41537E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9E9F130-BDEB-5DB5-8FA7-C7AEE08963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C5F90-6533-F65E-C384-04BF8A4A9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91" y="3930425"/>
            <a:ext cx="6931319" cy="75221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FormsiQ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Mortgage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6AC46-C111-1D4F-22AE-1AC724FCE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91" y="5266817"/>
            <a:ext cx="6290509" cy="405045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AI-powered loan insights with Deepa Nalla</a:t>
            </a:r>
          </a:p>
        </p:txBody>
      </p:sp>
    </p:spTree>
    <p:extLst>
      <p:ext uri="{BB962C8B-B14F-4D97-AF65-F5344CB8AC3E}">
        <p14:creationId xmlns:p14="http://schemas.microsoft.com/office/powerpoint/2010/main" val="283057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6BD3-5F28-E6AF-9D2F-3F20B059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Code snippet - Whisper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26431-C354-BB0D-95B1-0F223598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5"/>
          <a:stretch/>
        </p:blipFill>
        <p:spPr>
          <a:xfrm>
            <a:off x="6416557" y="1877368"/>
            <a:ext cx="4688910" cy="344614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703AB0-8ADD-0AAC-4E2C-73EDB9F3D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181" y="2569653"/>
            <a:ext cx="5362085" cy="2061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6A8D8-A24F-9BA3-67C5-6571AC1B8388}"/>
              </a:ext>
            </a:extLst>
          </p:cNvPr>
          <p:cNvSpPr txBox="1"/>
          <p:nvPr/>
        </p:nvSpPr>
        <p:spPr>
          <a:xfrm>
            <a:off x="621181" y="4677186"/>
            <a:ext cx="4680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Helper function that uses OpenAI’s whisper model to transcribe uploaded audio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73D4C-8E3A-A864-160C-12838A87163C}"/>
              </a:ext>
            </a:extLst>
          </p:cNvPr>
          <p:cNvSpPr txBox="1"/>
          <p:nvPr/>
        </p:nvSpPr>
        <p:spPr>
          <a:xfrm>
            <a:off x="6416557" y="5510197"/>
            <a:ext cx="459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Calls the transcription helper and passes transcribed text to Gemini for field extraction</a:t>
            </a:r>
          </a:p>
        </p:txBody>
      </p:sp>
    </p:spTree>
    <p:extLst>
      <p:ext uri="{BB962C8B-B14F-4D97-AF65-F5344CB8AC3E}">
        <p14:creationId xmlns:p14="http://schemas.microsoft.com/office/powerpoint/2010/main" val="124396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35A5-C908-CA0F-0BD9-7F27BA6F5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199050"/>
          </a:xfrm>
        </p:spPr>
        <p:txBody>
          <a:bodyPr>
            <a:normAutofit/>
          </a:bodyPr>
          <a:lstStyle/>
          <a:p>
            <a:r>
              <a:rPr lang="en-US" sz="4000" b="1" dirty="0"/>
              <a:t>Validation checks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56D817-7916-BEDE-DDBF-501E4CFD1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059" y="1507080"/>
            <a:ext cx="5858791" cy="1325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747AB-6D23-6366-D3DD-63A85AD4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09" y="4745421"/>
            <a:ext cx="3282360" cy="1956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039F4-EA75-41C8-0A35-26D897515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03" y="2944281"/>
            <a:ext cx="4524572" cy="1689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375A96-D7C5-FD31-D842-D91AD32EB320}"/>
              </a:ext>
            </a:extLst>
          </p:cNvPr>
          <p:cNvSpPr txBox="1"/>
          <p:nvPr/>
        </p:nvSpPr>
        <p:spPr>
          <a:xfrm>
            <a:off x="6549082" y="1507081"/>
            <a:ext cx="4683210" cy="119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This snippet helps to check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ile format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 ensure if the uploaded audio file is in </a:t>
            </a:r>
            <a:r>
              <a:rPr 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(.wav)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format before processing. This prevents invalid input and avoids processing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336F8-04C8-C3EE-AAB3-2F0E54852F49}"/>
              </a:ext>
            </a:extLst>
          </p:cNvPr>
          <p:cNvSpPr txBox="1"/>
          <p:nvPr/>
        </p:nvSpPr>
        <p:spPr>
          <a:xfrm>
            <a:off x="5799748" y="3334227"/>
            <a:ext cx="45958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This code block checks if transcript content has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enough information</a:t>
            </a:r>
            <a:r>
              <a:rPr lang="en-US" dirty="0">
                <a:solidFill>
                  <a:srgbClr val="000000"/>
                </a:solidFill>
              </a:rPr>
              <a:t> to process further for 1003 field extraction.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D775B-2820-BA1D-4185-E3C56D495A92}"/>
              </a:ext>
            </a:extLst>
          </p:cNvPr>
          <p:cNvSpPr txBox="1"/>
          <p:nvPr/>
        </p:nvSpPr>
        <p:spPr>
          <a:xfrm>
            <a:off x="5135446" y="5261880"/>
            <a:ext cx="47252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This is useful to check whether transcript text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too short</a:t>
            </a:r>
            <a:r>
              <a:rPr lang="en-US" dirty="0">
                <a:solidFill>
                  <a:srgbClr val="000000"/>
                </a:solidFill>
              </a:rPr>
              <a:t> to be useful for processing. It helps in reducing false positives 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214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D1AE97-3F72-7620-F201-D25EDE0D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8" r="1989" b="16862"/>
          <a:stretch/>
        </p:blipFill>
        <p:spPr>
          <a:xfrm>
            <a:off x="0" y="804209"/>
            <a:ext cx="7334549" cy="317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84B352-9742-41C6-CDB3-6F7EAB7948AA}"/>
              </a:ext>
            </a:extLst>
          </p:cNvPr>
          <p:cNvSpPr txBox="1"/>
          <p:nvPr/>
        </p:nvSpPr>
        <p:spPr>
          <a:xfrm>
            <a:off x="1572554" y="375004"/>
            <a:ext cx="452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FastAPI</a:t>
            </a:r>
            <a:r>
              <a:rPr lang="en-US" b="1" dirty="0"/>
              <a:t> Endpoint 1 - /extract-fields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94016-D120-ADB2-E006-718B2549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9" r="1928" b="6528"/>
          <a:stretch/>
        </p:blipFill>
        <p:spPr>
          <a:xfrm>
            <a:off x="4146963" y="2983529"/>
            <a:ext cx="8045037" cy="38744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D3E339-1DF8-D957-3FCE-44096683A6D6}"/>
              </a:ext>
            </a:extLst>
          </p:cNvPr>
          <p:cNvSpPr/>
          <p:nvPr/>
        </p:nvSpPr>
        <p:spPr>
          <a:xfrm>
            <a:off x="0" y="2402045"/>
            <a:ext cx="2594345" cy="149062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E6E3A0-758B-3BFD-ECF0-A6DDA861D3B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297173" y="3892666"/>
            <a:ext cx="0" cy="369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60EFBF-8BB6-EC03-C877-A8C847F90CD3}"/>
              </a:ext>
            </a:extLst>
          </p:cNvPr>
          <p:cNvSpPr txBox="1"/>
          <p:nvPr/>
        </p:nvSpPr>
        <p:spPr>
          <a:xfrm>
            <a:off x="455898" y="4238256"/>
            <a:ext cx="168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Input format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03B6A3-4373-2FEB-8C1E-91880A526D86}"/>
              </a:ext>
            </a:extLst>
          </p:cNvPr>
          <p:cNvSpPr/>
          <p:nvPr/>
        </p:nvSpPr>
        <p:spPr>
          <a:xfrm>
            <a:off x="4880920" y="4238256"/>
            <a:ext cx="2566086" cy="20389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5C832A-39B4-C83A-6EF5-A7B7F66C6F01}"/>
              </a:ext>
            </a:extLst>
          </p:cNvPr>
          <p:cNvCxnSpPr>
            <a:cxnSpLocks/>
          </p:cNvCxnSpPr>
          <p:nvPr/>
        </p:nvCxnSpPr>
        <p:spPr>
          <a:xfrm flipH="1">
            <a:off x="3924300" y="5200650"/>
            <a:ext cx="9566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61E5AD-5BE2-EFAB-737C-8D52E3B4E05C}"/>
              </a:ext>
            </a:extLst>
          </p:cNvPr>
          <p:cNvSpPr txBox="1"/>
          <p:nvPr/>
        </p:nvSpPr>
        <p:spPr>
          <a:xfrm>
            <a:off x="2764195" y="4996133"/>
            <a:ext cx="1212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Returns JSON object </a:t>
            </a:r>
          </a:p>
        </p:txBody>
      </p:sp>
    </p:spTree>
    <p:extLst>
      <p:ext uri="{BB962C8B-B14F-4D97-AF65-F5344CB8AC3E}">
        <p14:creationId xmlns:p14="http://schemas.microsoft.com/office/powerpoint/2010/main" val="404149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B3BC9-27AE-57BD-9D92-B380C852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1" t="102" r="2172"/>
          <a:stretch/>
        </p:blipFill>
        <p:spPr>
          <a:xfrm>
            <a:off x="0" y="849086"/>
            <a:ext cx="6260951" cy="32755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05AA0-2163-D5C5-1847-D03D43B1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8" t="-546" r="2330" b="1"/>
          <a:stretch/>
        </p:blipFill>
        <p:spPr>
          <a:xfrm>
            <a:off x="4496126" y="2871779"/>
            <a:ext cx="7695874" cy="3986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0CD359-F991-AE5B-A3BE-9F739A56290E}"/>
              </a:ext>
            </a:extLst>
          </p:cNvPr>
          <p:cNvSpPr txBox="1"/>
          <p:nvPr/>
        </p:nvSpPr>
        <p:spPr>
          <a:xfrm>
            <a:off x="868752" y="388067"/>
            <a:ext cx="452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FastAPI</a:t>
            </a:r>
            <a:r>
              <a:rPr lang="en-US" b="1" dirty="0"/>
              <a:t> Endpoint 2 - /process-audio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1C4CF8-0B52-BEBD-EBDD-93CE020809D6}"/>
              </a:ext>
            </a:extLst>
          </p:cNvPr>
          <p:cNvSpPr/>
          <p:nvPr/>
        </p:nvSpPr>
        <p:spPr>
          <a:xfrm>
            <a:off x="86062" y="2108499"/>
            <a:ext cx="2334410" cy="76089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1D4D96-D2A0-CDEE-B327-FCB6B2A97972}"/>
              </a:ext>
            </a:extLst>
          </p:cNvPr>
          <p:cNvSpPr/>
          <p:nvPr/>
        </p:nvSpPr>
        <p:spPr>
          <a:xfrm>
            <a:off x="4963778" y="3897358"/>
            <a:ext cx="2620363" cy="224996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FD6D0-9A83-2438-94D9-66609D36F3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253267" y="2869394"/>
            <a:ext cx="0" cy="1638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63BE8E-1CF9-DB1C-C705-0C21B236EDE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238513" y="5022341"/>
            <a:ext cx="7252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9D3BA6-5350-F636-FE80-FAAA03D65E88}"/>
              </a:ext>
            </a:extLst>
          </p:cNvPr>
          <p:cNvSpPr txBox="1"/>
          <p:nvPr/>
        </p:nvSpPr>
        <p:spPr>
          <a:xfrm>
            <a:off x="411992" y="4488187"/>
            <a:ext cx="168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Input format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8288D-1CB8-B0FE-68DF-69BA770744A1}"/>
              </a:ext>
            </a:extLst>
          </p:cNvPr>
          <p:cNvSpPr txBox="1"/>
          <p:nvPr/>
        </p:nvSpPr>
        <p:spPr>
          <a:xfrm>
            <a:off x="3130475" y="4864656"/>
            <a:ext cx="1212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Returns JSON object </a:t>
            </a:r>
          </a:p>
        </p:txBody>
      </p:sp>
    </p:spTree>
    <p:extLst>
      <p:ext uri="{BB962C8B-B14F-4D97-AF65-F5344CB8AC3E}">
        <p14:creationId xmlns:p14="http://schemas.microsoft.com/office/powerpoint/2010/main" val="254191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09584-0E80-3DC0-E26A-71F042C9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56" y="1079500"/>
            <a:ext cx="11215487" cy="5691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AD9C4E-6A69-C3B2-D892-C029BE3D629B}"/>
              </a:ext>
            </a:extLst>
          </p:cNvPr>
          <p:cNvSpPr txBox="1"/>
          <p:nvPr/>
        </p:nvSpPr>
        <p:spPr>
          <a:xfrm>
            <a:off x="2508179" y="263433"/>
            <a:ext cx="717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UI Screen Sample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1A8D01-AC49-1D49-BB13-711F569F2634}"/>
              </a:ext>
            </a:extLst>
          </p:cNvPr>
          <p:cNvSpPr/>
          <p:nvPr/>
        </p:nvSpPr>
        <p:spPr>
          <a:xfrm>
            <a:off x="6589077" y="2830881"/>
            <a:ext cx="2316928" cy="226076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940D7-3AB8-BAD6-47EE-32B09A8DCD68}"/>
              </a:ext>
            </a:extLst>
          </p:cNvPr>
          <p:cNvSpPr txBox="1"/>
          <p:nvPr/>
        </p:nvSpPr>
        <p:spPr>
          <a:xfrm>
            <a:off x="6665909" y="3268764"/>
            <a:ext cx="2316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Input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Audio or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Upload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Record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Language drop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Process button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CA0714B-ECF8-C933-DA7D-259C3B8BEA9D}"/>
              </a:ext>
            </a:extLst>
          </p:cNvPr>
          <p:cNvSpPr/>
          <p:nvPr/>
        </p:nvSpPr>
        <p:spPr>
          <a:xfrm>
            <a:off x="8906005" y="1155985"/>
            <a:ext cx="2316928" cy="2112779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109A1-F8B5-9183-C9B8-0C71F67F0198}"/>
              </a:ext>
            </a:extLst>
          </p:cNvPr>
          <p:cNvSpPr txBox="1"/>
          <p:nvPr/>
        </p:nvSpPr>
        <p:spPr>
          <a:xfrm>
            <a:off x="9059668" y="1560605"/>
            <a:ext cx="20159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    Output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Transcribed result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Extracted fields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Confidence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66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06CF-B50A-2B6D-FEE7-9BBD2BED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Code snippet – </a:t>
            </a:r>
            <a:r>
              <a:rPr lang="en-US" sz="4000" b="1" dirty="0" err="1"/>
              <a:t>Gradio</a:t>
            </a:r>
            <a:r>
              <a:rPr lang="en-US" sz="4000" b="1" dirty="0"/>
              <a:t> UI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2895B7-7A7F-42C9-F99E-FED40760D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47072"/>
            <a:ext cx="4436076" cy="1376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56787-CB22-A4F0-ECEA-9DF79AF7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12" y="3146447"/>
            <a:ext cx="4436076" cy="1376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4E9C7-1F8E-B6DD-944F-79C1AE4A4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926" y="1690688"/>
            <a:ext cx="4000500" cy="250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88B41-0022-F6B0-798D-387CE931356C}"/>
              </a:ext>
            </a:extLst>
          </p:cNvPr>
          <p:cNvSpPr txBox="1"/>
          <p:nvPr/>
        </p:nvSpPr>
        <p:spPr>
          <a:xfrm>
            <a:off x="7755926" y="4317822"/>
            <a:ext cx="400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Assigns visual indicators based on the </a:t>
            </a: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Confidence score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the AI's output. This helps users quickly see how certain AI is about all extracted fields.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65589-E834-8174-00B7-65803F64B335}"/>
              </a:ext>
            </a:extLst>
          </p:cNvPr>
          <p:cNvSpPr txBox="1"/>
          <p:nvPr/>
        </p:nvSpPr>
        <p:spPr>
          <a:xfrm>
            <a:off x="423334" y="4705647"/>
            <a:ext cx="553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Defines functions to </a:t>
            </a:r>
            <a:r>
              <a:rPr lang="en-US" b="1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process_audio</a:t>
            </a: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by taking audio input and </a:t>
            </a:r>
            <a:r>
              <a:rPr lang="en-US" b="1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process_text</a:t>
            </a: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handle text-based transcripts. </a:t>
            </a:r>
          </a:p>
        </p:txBody>
      </p:sp>
    </p:spTree>
    <p:extLst>
      <p:ext uri="{BB962C8B-B14F-4D97-AF65-F5344CB8AC3E}">
        <p14:creationId xmlns:p14="http://schemas.microsoft.com/office/powerpoint/2010/main" val="5442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A51C-FA4F-4942-A3EB-3D60ECA4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Test Results – Positive 1 (text)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687C5E-5BDE-997D-4E5C-97453A30D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015" r="11297"/>
          <a:stretch/>
        </p:blipFill>
        <p:spPr>
          <a:xfrm>
            <a:off x="0" y="1352701"/>
            <a:ext cx="6096000" cy="3834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B4C95-C47D-63D6-38FC-A65C5B934D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8" r="10492"/>
          <a:stretch/>
        </p:blipFill>
        <p:spPr>
          <a:xfrm>
            <a:off x="6223321" y="3109207"/>
            <a:ext cx="5968679" cy="37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1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2BB8-4B2F-1CC8-3B73-3D9CA9483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Test Results – Positive 2 (text)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7C2AF-99D4-E869-5834-74C56FE7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5" r="11092" b="11028"/>
          <a:stretch/>
        </p:blipFill>
        <p:spPr>
          <a:xfrm>
            <a:off x="5905500" y="3348614"/>
            <a:ext cx="6286500" cy="3509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83CEE-289C-B795-601D-976CB638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15" r="10939"/>
          <a:stretch/>
        </p:blipFill>
        <p:spPr>
          <a:xfrm>
            <a:off x="0" y="1325370"/>
            <a:ext cx="5849479" cy="370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5A69-8E15-9F58-92F1-35FFBDF1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94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Test Results – Positive 3 (audio)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7A0F6-B53A-68B2-E74F-C418B96E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93" t="-1" r="9157" b="14301"/>
          <a:stretch/>
        </p:blipFill>
        <p:spPr>
          <a:xfrm>
            <a:off x="0" y="1497505"/>
            <a:ext cx="5972669" cy="3154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45C4D-0AA4-EF13-CB3E-E59A150B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26" r="10494"/>
          <a:stretch/>
        </p:blipFill>
        <p:spPr>
          <a:xfrm>
            <a:off x="6096000" y="3028287"/>
            <a:ext cx="6096000" cy="38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9EC4-5EAF-64BD-CCAE-1DFD07B2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5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Test Results – Negative 1 (text)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2DEAF-2C06-E769-14DF-16ECF16E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9" r="10636" b="20896"/>
          <a:stretch/>
        </p:blipFill>
        <p:spPr>
          <a:xfrm>
            <a:off x="6158011" y="3843131"/>
            <a:ext cx="6033989" cy="3014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241B9-E277-11F2-6257-DF3A5362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70" t="1757" r="10845" b="14714"/>
          <a:stretch/>
        </p:blipFill>
        <p:spPr>
          <a:xfrm>
            <a:off x="-1" y="1442079"/>
            <a:ext cx="6033989" cy="31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4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8C97-BA0A-11D7-54D5-0FA88C19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368E-1D90-7253-2A61-0D2F38031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52"/>
            <a:ext cx="10515600" cy="51032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Problem Statement &amp; 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Solution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Tools used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Application architecture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Solution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About Gemini 1.5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About Whisper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Validation checks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>
                <a:latin typeface="Aptos" panose="020B0004020202020204" pitchFamily="34" charset="0"/>
              </a:rPr>
              <a:t>FastAPI</a:t>
            </a:r>
            <a:r>
              <a:rPr lang="en-US" sz="1800" dirty="0">
                <a:latin typeface="Aptos" panose="020B0004020202020204" pitchFamily="34" charset="0"/>
              </a:rPr>
              <a:t> endpoint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UI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Test Results – Positive and Negative scenarios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Aptos" panose="020B0004020202020204" pitchFamily="34" charset="0"/>
              </a:rPr>
              <a:t>Conclusion 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>
              <a:latin typeface="Aptos" panose="020B00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38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F527-ED3B-ACD6-8226-213E5ED0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Test Results – Negative 2 (audio)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50202-9E59-1A87-70D9-3A2FA48E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68" r="9399" b="16332"/>
          <a:stretch/>
        </p:blipFill>
        <p:spPr>
          <a:xfrm>
            <a:off x="0" y="1325563"/>
            <a:ext cx="6033894" cy="3138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C12EF-45B7-BD68-93E4-9C5F69D1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81" r="8054" b="13777"/>
          <a:stretch/>
        </p:blipFill>
        <p:spPr>
          <a:xfrm>
            <a:off x="6248623" y="3719574"/>
            <a:ext cx="5943377" cy="31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0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5331A-66BC-3DED-262A-553D66888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400184"/>
            <a:ext cx="5157787" cy="82391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Problems that mortgage companies might face -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7FAB0-8D23-A8ED-F494-62D44AA49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71223"/>
            <a:ext cx="5157787" cy="4618440"/>
          </a:xfrm>
        </p:spPr>
        <p:txBody>
          <a:bodyPr>
            <a:normAutofit/>
          </a:bodyPr>
          <a:lstStyle/>
          <a:p>
            <a:r>
              <a:rPr lang="en-US" sz="2000" dirty="0"/>
              <a:t>Inconsistent capture of data or wrong interpretation </a:t>
            </a:r>
          </a:p>
          <a:p>
            <a:r>
              <a:rPr lang="en-US" sz="2000" dirty="0"/>
              <a:t>Waiting to connect to a call agent</a:t>
            </a:r>
          </a:p>
          <a:p>
            <a:r>
              <a:rPr lang="en-US" sz="2000" dirty="0"/>
              <a:t>Time consuming</a:t>
            </a:r>
          </a:p>
          <a:p>
            <a:r>
              <a:rPr lang="en-US" sz="2000" dirty="0"/>
              <a:t>Delays in starting application process</a:t>
            </a:r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302ED-4388-F573-B326-E0B5B06DB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5" y="393275"/>
            <a:ext cx="5183188" cy="82391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Problems I think AI might solve with respect to form 1003 -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E8178-B45D-EB90-B55A-BCC8E98C2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71223"/>
            <a:ext cx="5183188" cy="4618440"/>
          </a:xfrm>
        </p:spPr>
        <p:txBody>
          <a:bodyPr>
            <a:normAutofit/>
          </a:bodyPr>
          <a:lstStyle/>
          <a:p>
            <a:r>
              <a:rPr lang="en-US" sz="2000" dirty="0"/>
              <a:t>Automated and instant extraction of form fields </a:t>
            </a:r>
          </a:p>
          <a:p>
            <a:r>
              <a:rPr lang="en-US" sz="2000" dirty="0"/>
              <a:t>Identifies unqualified or unnecessary leads early</a:t>
            </a:r>
          </a:p>
          <a:p>
            <a:r>
              <a:rPr lang="en-US" sz="2000" dirty="0"/>
              <a:t>Scales effortlessly to handle large call volumes</a:t>
            </a:r>
          </a:p>
          <a:p>
            <a:r>
              <a:rPr lang="en-US" sz="2000" dirty="0"/>
              <a:t>Instant feedback and better customer service</a:t>
            </a:r>
          </a:p>
          <a:p>
            <a:r>
              <a:rPr lang="en-US" sz="2000" dirty="0"/>
              <a:t>Confidence scores for easy 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531ED-7872-EBAB-A680-27F43689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348" y="0"/>
            <a:ext cx="830510" cy="6858000"/>
          </a:xfrm>
          <a:prstGeom prst="rect">
            <a:avLst/>
          </a:prstGeom>
        </p:spPr>
      </p:pic>
      <p:pic>
        <p:nvPicPr>
          <p:cNvPr id="9" name="Picture 8" descr="A person on a bicycle&#10;&#10;AI-generated content may be incorrect.">
            <a:extLst>
              <a:ext uri="{FF2B5EF4-FFF2-40B4-BE49-F238E27FC236}">
                <a16:creationId xmlns:a16="http://schemas.microsoft.com/office/drawing/2014/main" id="{9F19AD2D-22CD-31F9-595E-2BD19A34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0" y="0"/>
            <a:ext cx="9271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2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D756-F772-5FB2-2B6C-051355AE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85A8-4138-5F60-8538-B1CBA81B3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52437"/>
          </a:xfrm>
        </p:spPr>
        <p:txBody>
          <a:bodyPr>
            <a:normAutofit/>
          </a:bodyPr>
          <a:lstStyle/>
          <a:p>
            <a:r>
              <a:rPr lang="en-US" sz="2000" dirty="0"/>
              <a:t>Makes Form 1003 filling easy and fast</a:t>
            </a:r>
          </a:p>
          <a:p>
            <a:r>
              <a:rPr lang="en-US" sz="2000" dirty="0"/>
              <a:t>Built a scalable and modular GenAI solution using </a:t>
            </a:r>
            <a:r>
              <a:rPr lang="en-US" sz="2000" dirty="0" err="1"/>
              <a:t>FastAPI</a:t>
            </a:r>
            <a:r>
              <a:rPr lang="en-US" sz="2000" dirty="0"/>
              <a:t>, </a:t>
            </a:r>
            <a:r>
              <a:rPr lang="en-US" sz="2000" dirty="0" err="1"/>
              <a:t>Gradio</a:t>
            </a:r>
            <a:r>
              <a:rPr lang="en-US" sz="2000" dirty="0"/>
              <a:t>, Python, Prompt engineering and Google’s generative AI SDK</a:t>
            </a:r>
          </a:p>
          <a:p>
            <a:r>
              <a:rPr lang="en-US" sz="2000" dirty="0"/>
              <a:t>Implemented robust validation and error handling methods</a:t>
            </a:r>
          </a:p>
          <a:p>
            <a:r>
              <a:rPr lang="en-US" sz="2000" dirty="0"/>
              <a:t>Improved field capture accuracy and enhanced customer service potential</a:t>
            </a:r>
          </a:p>
          <a:p>
            <a:r>
              <a:rPr lang="en-US" sz="2000" dirty="0"/>
              <a:t>Easily extendable to other features and domains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2763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27683C-BD4A-026A-753A-6468714A5CF2}"/>
              </a:ext>
            </a:extLst>
          </p:cNvPr>
          <p:cNvSpPr txBox="1"/>
          <p:nvPr/>
        </p:nvSpPr>
        <p:spPr>
          <a:xfrm>
            <a:off x="551645" y="3228945"/>
            <a:ext cx="11088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 "message": "</a:t>
            </a:r>
            <a:r>
              <a:rPr lang="en-US" sz="2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-webkit-standard"/>
              </a:rPr>
              <a:t>Thank you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", "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confidence_score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": </a:t>
            </a:r>
            <a:r>
              <a:rPr lang="en-US" sz="2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-webkit-standard"/>
              </a:rPr>
              <a:t>1.0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"feedback": "</a:t>
            </a:r>
            <a:r>
              <a:rPr lang="en-US" sz="2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-webkit-standard"/>
              </a:rPr>
              <a:t>Your attention is highly appreciated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 }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071CC-9D74-C145-F3A9-5C5FD1A4B774}"/>
              </a:ext>
            </a:extLst>
          </p:cNvPr>
          <p:cNvSpPr txBox="1"/>
          <p:nvPr/>
        </p:nvSpPr>
        <p:spPr>
          <a:xfrm>
            <a:off x="2487232" y="4293910"/>
            <a:ext cx="7217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Bringing </a:t>
            </a:r>
            <a:r>
              <a:rPr lang="en-US" sz="1800" b="1" dirty="0"/>
              <a:t>structured intelligence to unstructured conversations </a:t>
            </a:r>
          </a:p>
        </p:txBody>
      </p:sp>
    </p:spTree>
    <p:extLst>
      <p:ext uri="{BB962C8B-B14F-4D97-AF65-F5344CB8AC3E}">
        <p14:creationId xmlns:p14="http://schemas.microsoft.com/office/powerpoint/2010/main" val="57745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F24B5-E49A-54CB-B4C9-668EFF59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03"/>
            <a:ext cx="10515600" cy="976406"/>
          </a:xfrm>
        </p:spPr>
        <p:txBody>
          <a:bodyPr>
            <a:normAutofit/>
          </a:bodyPr>
          <a:lstStyle/>
          <a:p>
            <a:r>
              <a:rPr lang="en-US" sz="4000" b="1" dirty="0"/>
              <a:t>Problem Statement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49F19-40EB-8F54-A19D-4032C1BE8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356"/>
            <a:ext cx="10515600" cy="5086098"/>
          </a:xfrm>
        </p:spPr>
        <p:txBody>
          <a:bodyPr/>
          <a:lstStyle/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Problem</a:t>
            </a:r>
            <a:r>
              <a:rPr lang="en-US" sz="1800" dirty="0"/>
              <a:t> – Mortgage providers often conduct phone-based customer service calls that contain critical data required to fill standardized forms like the 1003 Uniform Residential Loan Application.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800" dirty="0"/>
              <a:t> – To automate extraction of form fields from audio or text transcripts of customer service calls using AI.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Objective</a:t>
            </a:r>
            <a:r>
              <a:rPr lang="en-US" sz="1800" dirty="0"/>
              <a:t> –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10" descr="A map with a pin on it&#10;&#10;AI-generated content may be incorrect.">
            <a:extLst>
              <a:ext uri="{FF2B5EF4-FFF2-40B4-BE49-F238E27FC236}">
                <a16:creationId xmlns:a16="http://schemas.microsoft.com/office/drawing/2014/main" id="{F5454D51-8678-3A29-1DCB-6C87AB7F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8" t="1556" r="4181" b="3181"/>
          <a:stretch/>
        </p:blipFill>
        <p:spPr>
          <a:xfrm>
            <a:off x="3552632" y="2490703"/>
            <a:ext cx="5086736" cy="43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6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E8E0-DE27-CCA1-55B1-B8BC001F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Friends who helped with my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BF553-ECEF-54E1-F1D7-AD40125F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814" y="1825625"/>
            <a:ext cx="2747962" cy="426085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Libraries  </a:t>
            </a:r>
          </a:p>
          <a:p>
            <a:r>
              <a:rPr lang="en-US" sz="2000" dirty="0" err="1"/>
              <a:t>FastAPI</a:t>
            </a:r>
            <a:endParaRPr lang="en-US" sz="2000" dirty="0"/>
          </a:p>
          <a:p>
            <a:r>
              <a:rPr lang="en-US" sz="2000" dirty="0" err="1"/>
              <a:t>Pydantic</a:t>
            </a:r>
            <a:endParaRPr lang="en-US" sz="2000" dirty="0"/>
          </a:p>
          <a:p>
            <a:r>
              <a:rPr lang="en-US" sz="2000" dirty="0"/>
              <a:t>Json</a:t>
            </a:r>
          </a:p>
          <a:p>
            <a:r>
              <a:rPr lang="en-US" sz="2000" dirty="0"/>
              <a:t>Whisper</a:t>
            </a:r>
          </a:p>
          <a:p>
            <a:r>
              <a:rPr lang="en-US" sz="2000" dirty="0" err="1"/>
              <a:t>Gradio</a:t>
            </a:r>
            <a:endParaRPr lang="en-US" sz="2000" dirty="0"/>
          </a:p>
          <a:p>
            <a:r>
              <a:rPr lang="en-US" sz="2000" dirty="0"/>
              <a:t>Requests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18A48-D4F8-A97D-F291-86CD8A5D8062}"/>
              </a:ext>
            </a:extLst>
          </p:cNvPr>
          <p:cNvSpPr txBox="1"/>
          <p:nvPr/>
        </p:nvSpPr>
        <p:spPr>
          <a:xfrm>
            <a:off x="4295776" y="1825625"/>
            <a:ext cx="2486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AI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Gemini 1.5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Whisper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Gradio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FastAPI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E523F-A528-C3D4-AE2F-51A1C234EF71}"/>
              </a:ext>
            </a:extLst>
          </p:cNvPr>
          <p:cNvSpPr txBox="1"/>
          <p:nvPr/>
        </p:nvSpPr>
        <p:spPr>
          <a:xfrm>
            <a:off x="6781800" y="1825625"/>
            <a:ext cx="3862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Try-except error handling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Validation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 </a:t>
            </a:r>
            <a:r>
              <a:rPr lang="en-US" sz="2000" dirty="0"/>
              <a:t>Virtual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Temporary file handling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VS code editor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7A9F6-7AB1-F1A4-4AD9-3D1CB52F6CA5}"/>
              </a:ext>
            </a:extLst>
          </p:cNvPr>
          <p:cNvSpPr txBox="1"/>
          <p:nvPr/>
        </p:nvSpPr>
        <p:spPr>
          <a:xfrm>
            <a:off x="9436100" y="5511800"/>
            <a:ext cx="191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..many more!</a:t>
            </a:r>
          </a:p>
        </p:txBody>
      </p:sp>
    </p:spTree>
    <p:extLst>
      <p:ext uri="{BB962C8B-B14F-4D97-AF65-F5344CB8AC3E}">
        <p14:creationId xmlns:p14="http://schemas.microsoft.com/office/powerpoint/2010/main" val="178659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application&#10;&#10;AI-generated content may be incorrect.">
            <a:extLst>
              <a:ext uri="{FF2B5EF4-FFF2-40B4-BE49-F238E27FC236}">
                <a16:creationId xmlns:a16="http://schemas.microsoft.com/office/drawing/2014/main" id="{AB8325CD-0D1D-C6E3-3590-21E30BC6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63" t="9296" r="18581" b="8040"/>
          <a:stretch/>
        </p:blipFill>
        <p:spPr>
          <a:xfrm>
            <a:off x="1895819" y="0"/>
            <a:ext cx="8400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3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F72B-ED99-BAE5-EC6E-AF78B861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215"/>
            <a:ext cx="10515600" cy="1265886"/>
          </a:xfrm>
        </p:spPr>
        <p:txBody>
          <a:bodyPr>
            <a:normAutofit/>
          </a:bodyPr>
          <a:lstStyle/>
          <a:p>
            <a:r>
              <a:rPr lang="en-US" sz="4000" b="1" dirty="0"/>
              <a:t>Solution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7BFE7-7167-AFA8-6372-85F21FA12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Set up a virtual environment and installed required libraries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Configured the Google API key and initialized the </a:t>
            </a:r>
            <a:r>
              <a:rPr lang="en-US" sz="2000" dirty="0" err="1"/>
              <a:t>FastAPI</a:t>
            </a:r>
            <a:r>
              <a:rPr lang="en-US" sz="2000" dirty="0"/>
              <a:t> application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Loaded and initialized Whisper from open-source GitHub repository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Defined </a:t>
            </a:r>
            <a:r>
              <a:rPr lang="en-US" sz="2000" dirty="0" err="1"/>
              <a:t>Pydantic</a:t>
            </a:r>
            <a:r>
              <a:rPr lang="en-US" sz="2000" dirty="0"/>
              <a:t> models for request and response validation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Created Helper function for transcribing audio using Whisper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Defined /</a:t>
            </a:r>
            <a:r>
              <a:rPr lang="en-US" sz="2000" dirty="0">
                <a:highlight>
                  <a:srgbClr val="C0C0C0"/>
                </a:highlight>
              </a:rPr>
              <a:t>extract-fields</a:t>
            </a:r>
            <a:r>
              <a:rPr lang="en-US" sz="2000" dirty="0"/>
              <a:t> endpoint for field extraction from text input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Initialized Gemini model for structured prompt-based extraction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Defined /</a:t>
            </a:r>
            <a:r>
              <a:rPr lang="en-US" sz="2000" dirty="0">
                <a:highlight>
                  <a:srgbClr val="C0C0C0"/>
                </a:highlight>
              </a:rPr>
              <a:t>process-audio</a:t>
            </a:r>
            <a:r>
              <a:rPr lang="en-US" sz="2000" dirty="0"/>
              <a:t> endpoint for handling audio input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Used the Helper function to transcribe audio and extract transcript text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Routed the transcript to Gemini model for mortgage field extraction</a:t>
            </a:r>
          </a:p>
        </p:txBody>
      </p:sp>
    </p:spTree>
    <p:extLst>
      <p:ext uri="{BB962C8B-B14F-4D97-AF65-F5344CB8AC3E}">
        <p14:creationId xmlns:p14="http://schemas.microsoft.com/office/powerpoint/2010/main" val="327644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A037-CD76-172F-8936-0DB33F5A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About Gemini 1.5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A6BE2-828E-449C-4218-49B8655D0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5855" cy="3710879"/>
          </a:xfrm>
        </p:spPr>
        <p:txBody>
          <a:bodyPr>
            <a:normAutofit/>
          </a:bodyPr>
          <a:lstStyle/>
          <a:p>
            <a:r>
              <a:rPr lang="en-US" sz="2000" dirty="0"/>
              <a:t>Lightweight, Low-latency variant </a:t>
            </a:r>
          </a:p>
          <a:p>
            <a:r>
              <a:rPr lang="en-US" sz="2000" dirty="0"/>
              <a:t>Extended Token limit</a:t>
            </a:r>
          </a:p>
          <a:p>
            <a:r>
              <a:rPr lang="en-US" sz="2000" dirty="0"/>
              <a:t>Multimodal – accepts text, image, whisper-transcribed audio</a:t>
            </a:r>
          </a:p>
          <a:p>
            <a:r>
              <a:rPr lang="en-US" sz="2000" dirty="0"/>
              <a:t>Integrates with tools and APIs</a:t>
            </a:r>
          </a:p>
          <a:p>
            <a:r>
              <a:rPr lang="en-US" sz="2000" dirty="0"/>
              <a:t>Confidence scoring enabled by large-scale training</a:t>
            </a:r>
          </a:p>
          <a:p>
            <a:r>
              <a:rPr lang="en-US" sz="2000" dirty="0"/>
              <a:t>Prompt-based Query handling</a:t>
            </a:r>
          </a:p>
          <a:p>
            <a:r>
              <a:rPr lang="en-US" sz="2000" dirty="0"/>
              <a:t>Speed and cost efficient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14DBBB-4786-4CC2-ADC1-FA2C11E3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4" t="10126" r="5262" b="10662"/>
          <a:stretch/>
        </p:blipFill>
        <p:spPr>
          <a:xfrm>
            <a:off x="6764055" y="2282937"/>
            <a:ext cx="4534420" cy="2292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04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8479-80F8-E22A-547E-67859536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99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Code snippet - Prompts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95743-28D1-1F89-7394-4D98C878A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0560"/>
            <a:ext cx="4400550" cy="3888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0FCE2-CDBC-FC29-AFD4-B8DFC8B1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90" y="1530559"/>
            <a:ext cx="5941685" cy="3888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39824E-84EF-3D71-7D87-7CC2D277BC2F}"/>
              </a:ext>
            </a:extLst>
          </p:cNvPr>
          <p:cNvSpPr txBox="1"/>
          <p:nvPr/>
        </p:nvSpPr>
        <p:spPr>
          <a:xfrm>
            <a:off x="1084414" y="5568869"/>
            <a:ext cx="3908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Checks if transcript contains enough information for a valid mortgage application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E6090-A198-0205-CEA3-9945937E90D9}"/>
              </a:ext>
            </a:extLst>
          </p:cNvPr>
          <p:cNvSpPr txBox="1"/>
          <p:nvPr/>
        </p:nvSpPr>
        <p:spPr>
          <a:xfrm>
            <a:off x="6838471" y="5568869"/>
            <a:ext cx="3908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Extracts specific fields from the transcript (loan amount, property type and borrower details) and assigns confidence score</a:t>
            </a:r>
          </a:p>
        </p:txBody>
      </p:sp>
    </p:spTree>
    <p:extLst>
      <p:ext uri="{BB962C8B-B14F-4D97-AF65-F5344CB8AC3E}">
        <p14:creationId xmlns:p14="http://schemas.microsoft.com/office/powerpoint/2010/main" val="23849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0969-EBF9-FE7E-67C7-9CCE1E89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About Whisper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47E8F-B21C-CBFB-9C5C-CD6619677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Whisper</a:t>
            </a:r>
            <a:r>
              <a:rPr lang="en-US" sz="2000" dirty="0"/>
              <a:t> is an open-source automatic speech recognition (ASR) model developed by OpenAI, released in 2022. </a:t>
            </a:r>
          </a:p>
          <a:p>
            <a:r>
              <a:rPr lang="en-US" sz="2000" dirty="0"/>
              <a:t>Used Whisper GitHub repository and transcription output sent to Gemini API for 1003 field extraction. </a:t>
            </a:r>
          </a:p>
          <a:p>
            <a:r>
              <a:rPr lang="en-US" sz="2000" dirty="0"/>
              <a:t>One of the most robust ASR systems available.</a:t>
            </a:r>
          </a:p>
          <a:p>
            <a:r>
              <a:rPr lang="en-US" sz="2000" dirty="0"/>
              <a:t>Multitask Functionalities like speech-to-text transcription and language identification. </a:t>
            </a:r>
          </a:p>
          <a:p>
            <a:r>
              <a:rPr lang="en-US" sz="2000" dirty="0"/>
              <a:t>Performs well on real-world phone calls, customer service recordings, podcasts,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000" dirty="0"/>
              <a:t>Handles domain-specific terminology (e.g., mortgage, interest rate, refinance) better due to massive training data.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746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786</Words>
  <Application>Microsoft Macintosh PowerPoint</Application>
  <PresentationFormat>Widescreen</PresentationFormat>
  <Paragraphs>120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-webkit-standard</vt:lpstr>
      <vt:lpstr>Aptos</vt:lpstr>
      <vt:lpstr>Aptos Display</vt:lpstr>
      <vt:lpstr>Arial</vt:lpstr>
      <vt:lpstr>Office Theme</vt:lpstr>
      <vt:lpstr>FormsiQ Mortgage Application</vt:lpstr>
      <vt:lpstr>Agenda </vt:lpstr>
      <vt:lpstr>Problem Statement &amp; Objective</vt:lpstr>
      <vt:lpstr>Friends who helped with my application</vt:lpstr>
      <vt:lpstr>PowerPoint Presentation</vt:lpstr>
      <vt:lpstr>Solution Approach </vt:lpstr>
      <vt:lpstr>About Gemini 1.5 Flash</vt:lpstr>
      <vt:lpstr>Code snippet - Prompts</vt:lpstr>
      <vt:lpstr>About Whisper</vt:lpstr>
      <vt:lpstr>Code snippet - Whisper</vt:lpstr>
      <vt:lpstr>Validation checks </vt:lpstr>
      <vt:lpstr>PowerPoint Presentation</vt:lpstr>
      <vt:lpstr>PowerPoint Presentation</vt:lpstr>
      <vt:lpstr>PowerPoint Presentation</vt:lpstr>
      <vt:lpstr>Code snippet – Gradio UI</vt:lpstr>
      <vt:lpstr>Test Results – Positive 1 (text) </vt:lpstr>
      <vt:lpstr>Test Results – Positive 2 (text)</vt:lpstr>
      <vt:lpstr>Test Results – Positive 3 (audio)</vt:lpstr>
      <vt:lpstr>Test Results – Negative 1 (text)</vt:lpstr>
      <vt:lpstr>Test Results – Negative 2 (audio)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Nalla, Deepa</dc:creator>
  <cp:lastModifiedBy>Nalla, Deepa</cp:lastModifiedBy>
  <cp:revision>14</cp:revision>
  <dcterms:created xsi:type="dcterms:W3CDTF">2025-05-01T21:03:41Z</dcterms:created>
  <dcterms:modified xsi:type="dcterms:W3CDTF">2025-05-04T16:03:02Z</dcterms:modified>
</cp:coreProperties>
</file>